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handoutMasterIdLst>
    <p:handoutMasterId r:id="rId20"/>
  </p:handoutMasterIdLst>
  <p:sldIdLst>
    <p:sldId id="256" r:id="rId2"/>
    <p:sldId id="287" r:id="rId3"/>
    <p:sldId id="257" r:id="rId4"/>
    <p:sldId id="258" r:id="rId5"/>
    <p:sldId id="259" r:id="rId6"/>
    <p:sldId id="260" r:id="rId7"/>
    <p:sldId id="261" r:id="rId8"/>
    <p:sldId id="262" r:id="rId9"/>
    <p:sldId id="289" r:id="rId10"/>
    <p:sldId id="263" r:id="rId11"/>
    <p:sldId id="264" r:id="rId12"/>
    <p:sldId id="286" r:id="rId13"/>
    <p:sldId id="265" r:id="rId14"/>
    <p:sldId id="275" r:id="rId15"/>
    <p:sldId id="277" r:id="rId16"/>
    <p:sldId id="280" r:id="rId17"/>
    <p:sldId id="288"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58" autoAdjust="0"/>
  </p:normalViewPr>
  <p:slideViewPr>
    <p:cSldViewPr>
      <p:cViewPr>
        <p:scale>
          <a:sx n="50" d="100"/>
          <a:sy n="50" d="100"/>
        </p:scale>
        <p:origin x="-1956" y="-2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1956" y="-9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62934B9A-AE2C-43BD-ABDF-D647BD8E9562}" type="datetimeFigureOut">
              <a:rPr lang="en-CA" smtClean="0"/>
              <a:pPr/>
              <a:t>21/06/2014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1CB0698-2F4E-4F86-AEB1-CDF3F14D39BF}"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F99F4CC-DC7E-41E1-9659-02D77B8C9316}" type="datetimeFigureOut">
              <a:rPr lang="en-CA" smtClean="0"/>
              <a:pPr/>
              <a:t>21/06/2014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EADB7AC-EA28-44CE-94BF-F4D410BE9B8F}"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EADB7AC-EA28-44CE-94BF-F4D410BE9B8F}"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Educational institutions</a:t>
            </a:r>
            <a:r>
              <a:rPr lang="en-CA" baseline="0" dirty="0" smtClean="0"/>
              <a:t> defined in </a:t>
            </a:r>
            <a:r>
              <a:rPr lang="en-CA" baseline="0" dirty="0" smtClean="0"/>
              <a:t>act</a:t>
            </a:r>
          </a:p>
          <a:p>
            <a:r>
              <a:rPr lang="en-CA" baseline="0" dirty="0" smtClean="0"/>
              <a:t>Publicly accessible internet material – not password protected, etc. and must cite source</a:t>
            </a:r>
          </a:p>
          <a:p>
            <a:r>
              <a:rPr lang="en-CA" baseline="0" dirty="0" smtClean="0"/>
              <a:t>Performance – can show movies in class for educational purpose as long as it is legal copy – no need for public performance license</a:t>
            </a:r>
          </a:p>
          <a:p>
            <a:r>
              <a:rPr lang="en-CA" baseline="0" dirty="0" smtClean="0"/>
              <a:t>Online lessons – allows faculty to record lessons with copyright protected content with certain caveats </a:t>
            </a:r>
            <a:endParaRPr lang="en-CA" dirty="0"/>
          </a:p>
        </p:txBody>
      </p:sp>
      <p:sp>
        <p:nvSpPr>
          <p:cNvPr id="4" name="Slide Number Placeholder 3"/>
          <p:cNvSpPr>
            <a:spLocks noGrp="1"/>
          </p:cNvSpPr>
          <p:nvPr>
            <p:ph type="sldNum" sz="quarter" idx="10"/>
          </p:nvPr>
        </p:nvSpPr>
        <p:spPr/>
        <p:txBody>
          <a:bodyPr/>
          <a:lstStyle/>
          <a:p>
            <a:fld id="{EEADB7AC-EA28-44CE-94BF-F4D410BE9B8F}"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principle of technological neutrality requires that, absent evidence of Parliamentary intent to the contrary, we interpret the </a:t>
            </a:r>
            <a:r>
              <a:rPr lang="en-CA" i="1" dirty="0" smtClean="0"/>
              <a:t>Copyright Act </a:t>
            </a:r>
            <a:r>
              <a:rPr lang="en-CA" dirty="0" smtClean="0"/>
              <a:t>in a way that avoids imposing an additional layer of protections and fees based solely on the </a:t>
            </a:r>
            <a:r>
              <a:rPr lang="en-CA" i="1" dirty="0" smtClean="0"/>
              <a:t>method of delivery</a:t>
            </a:r>
            <a:r>
              <a:rPr lang="en-CA" dirty="0" smtClean="0"/>
              <a:t> of the work to the end user.  To do otherwise would effectively impose a gratuitous cost for the use of more efficient, Internet-based technologies” (at </a:t>
            </a:r>
            <a:r>
              <a:rPr lang="en-CA" dirty="0" err="1" smtClean="0"/>
              <a:t>para</a:t>
            </a:r>
            <a:r>
              <a:rPr lang="en-CA" dirty="0" smtClean="0"/>
              <a:t> 9)’ ESA v</a:t>
            </a:r>
            <a:r>
              <a:rPr lang="en-CA" baseline="0" dirty="0" smtClean="0"/>
              <a:t> SOCAN </a:t>
            </a: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If content is protected by a Digital Lock you can not copy it, only very specific allowances like for perceptual disabilities but even if use is otherwise legal breaking the Digital Lock makes it illegal</a:t>
            </a:r>
            <a:endParaRPr lang="en-CA" dirty="0" smtClean="0"/>
          </a:p>
        </p:txBody>
      </p:sp>
      <p:sp>
        <p:nvSpPr>
          <p:cNvPr id="4" name="Slide Number Placeholder 3"/>
          <p:cNvSpPr>
            <a:spLocks noGrp="1"/>
          </p:cNvSpPr>
          <p:nvPr>
            <p:ph type="sldNum" sz="quarter" idx="10"/>
          </p:nvPr>
        </p:nvSpPr>
        <p:spPr/>
        <p:txBody>
          <a:bodyPr/>
          <a:lstStyle/>
          <a:p>
            <a:fld id="{EEADB7AC-EA28-44CE-94BF-F4D410BE9B8F}"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EADB7AC-EA28-44CE-94BF-F4D410BE9B8F}"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EADB7AC-EA28-44CE-94BF-F4D410BE9B8F}"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Copyleft</a:t>
            </a:r>
            <a:endParaRPr lang="en-CA" dirty="0" smtClean="0"/>
          </a:p>
          <a:p>
            <a:r>
              <a:rPr lang="en-CA" dirty="0" smtClean="0"/>
              <a:t>Creative Commons</a:t>
            </a:r>
          </a:p>
          <a:p>
            <a:r>
              <a:rPr lang="en-CA" dirty="0" smtClean="0"/>
              <a:t>	different types of licenses,</a:t>
            </a:r>
            <a:r>
              <a:rPr lang="en-CA" baseline="0" dirty="0" smtClean="0"/>
              <a:t> ATTRIBUTION ALWAYS REQUIRED, non </a:t>
            </a:r>
            <a:r>
              <a:rPr lang="en-CA" baseline="0" dirty="0" err="1" smtClean="0"/>
              <a:t>commerical</a:t>
            </a:r>
            <a:r>
              <a:rPr lang="en-CA" baseline="0" dirty="0" smtClean="0"/>
              <a:t>, share alike, no derivatives mix and match</a:t>
            </a:r>
            <a:endParaRPr lang="en-CA" dirty="0" smtClean="0"/>
          </a:p>
          <a:p>
            <a:r>
              <a:rPr lang="en-CA" dirty="0" smtClean="0"/>
              <a:t>Open Access/OER</a:t>
            </a:r>
          </a:p>
          <a:p>
            <a:endParaRPr lang="en-CA" dirty="0"/>
          </a:p>
        </p:txBody>
      </p:sp>
      <p:sp>
        <p:nvSpPr>
          <p:cNvPr id="4" name="Slide Number Placeholder 3"/>
          <p:cNvSpPr>
            <a:spLocks noGrp="1"/>
          </p:cNvSpPr>
          <p:nvPr>
            <p:ph type="sldNum" sz="quarter" idx="10"/>
          </p:nvPr>
        </p:nvSpPr>
        <p:spPr/>
        <p:txBody>
          <a:bodyPr/>
          <a:lstStyle/>
          <a:p>
            <a:fld id="{EEADB7AC-EA28-44CE-94BF-F4D410BE9B8F}"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First sale doctrine – once you purchase</a:t>
            </a:r>
            <a:r>
              <a:rPr lang="en-CA" baseline="0" dirty="0" smtClean="0"/>
              <a:t> a book you can do what you like with that copy i.e. resell it, donate it, etc. but you only own that copy not the right to make more copies of it</a:t>
            </a:r>
          </a:p>
          <a:p>
            <a:r>
              <a:rPr lang="en-CA" baseline="0" dirty="0" smtClean="0"/>
              <a:t>There are some international treaties regarding copyright but every country has there own laws</a:t>
            </a:r>
          </a:p>
          <a:p>
            <a:r>
              <a:rPr lang="en-CA" baseline="0" dirty="0" smtClean="0"/>
              <a:t>Academic honesty/plagiarism is not the same as copyright</a:t>
            </a:r>
          </a:p>
        </p:txBody>
      </p:sp>
      <p:sp>
        <p:nvSpPr>
          <p:cNvPr id="4" name="Slide Number Placeholder 3"/>
          <p:cNvSpPr>
            <a:spLocks noGrp="1"/>
          </p:cNvSpPr>
          <p:nvPr>
            <p:ph type="sldNum" sz="quarter" idx="10"/>
          </p:nvPr>
        </p:nvSpPr>
        <p:spPr/>
        <p:txBody>
          <a:bodyPr/>
          <a:lstStyle/>
          <a:p>
            <a:fld id="{EEADB7AC-EA28-44CE-94BF-F4D410BE9B8F}" type="slidenum">
              <a:rPr lang="en-CA" smtClean="0"/>
              <a:pPr/>
              <a:t>15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Legal disclaimer</a:t>
            </a:r>
          </a:p>
          <a:p>
            <a:r>
              <a:rPr lang="en-CA" dirty="0" smtClean="0"/>
              <a:t>Not speaking on behalf of college</a:t>
            </a:r>
          </a:p>
          <a:p>
            <a:endParaRPr lang="en-CA" dirty="0"/>
          </a:p>
        </p:txBody>
      </p:sp>
      <p:sp>
        <p:nvSpPr>
          <p:cNvPr id="4" name="Slide Number Placeholder 3"/>
          <p:cNvSpPr>
            <a:spLocks noGrp="1"/>
          </p:cNvSpPr>
          <p:nvPr>
            <p:ph type="sldNum" sz="quarter" idx="10"/>
          </p:nvPr>
        </p:nvSpPr>
        <p:spPr/>
        <p:txBody>
          <a:bodyPr/>
          <a:lstStyle/>
          <a:p>
            <a:fld id="{EEADB7AC-EA28-44CE-94BF-F4D410BE9B8F}"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Copyright = grey area, examples from act of wording i.e. ‘reasonably certain’ ‘insignificant amount’</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Risk</a:t>
            </a:r>
            <a:r>
              <a:rPr lang="en-CA" baseline="0" dirty="0" smtClean="0"/>
              <a:t> </a:t>
            </a:r>
            <a:r>
              <a:rPr lang="en-CA" baseline="0" dirty="0" err="1" smtClean="0"/>
              <a:t>assesment</a:t>
            </a:r>
            <a:r>
              <a:rPr lang="en-CA" baseline="0" dirty="0" smtClean="0"/>
              <a:t>/aversion</a:t>
            </a:r>
            <a:endParaRPr lang="en-CA" dirty="0" smtClean="0"/>
          </a:p>
          <a:p>
            <a:r>
              <a:rPr lang="en-CA" dirty="0" smtClean="0"/>
              <a:t>Protection is automatic</a:t>
            </a:r>
          </a:p>
          <a:p>
            <a:r>
              <a:rPr lang="en-CA" dirty="0" smtClean="0"/>
              <a:t>Copyright v. trademark</a:t>
            </a:r>
          </a:p>
          <a:p>
            <a:r>
              <a:rPr lang="en-CA" dirty="0" smtClean="0"/>
              <a:t>Produce/reproduce</a:t>
            </a:r>
            <a:r>
              <a:rPr lang="en-CA" baseline="0" dirty="0" smtClean="0"/>
              <a:t> </a:t>
            </a:r>
            <a:r>
              <a:rPr lang="en-CA" b="1" baseline="0" dirty="0" smtClean="0"/>
              <a:t>substantial </a:t>
            </a:r>
            <a:r>
              <a:rPr lang="en-CA" b="0" baseline="0" dirty="0" smtClean="0"/>
              <a:t>portion</a:t>
            </a:r>
            <a:endParaRPr lang="en-CA" dirty="0" smtClean="0"/>
          </a:p>
          <a:p>
            <a:r>
              <a:rPr lang="en-CA" dirty="0" smtClean="0"/>
              <a:t>(</a:t>
            </a:r>
            <a:r>
              <a:rPr lang="en-CA" i="1" dirty="0" smtClean="0"/>
              <a:t>a</a:t>
            </a:r>
            <a:r>
              <a:rPr lang="en-CA" dirty="0" smtClean="0"/>
              <a:t>) to produce, reproduce, perform or publish any translation of the work,</a:t>
            </a:r>
          </a:p>
          <a:p>
            <a:r>
              <a:rPr lang="en-CA" dirty="0" smtClean="0"/>
              <a:t>(</a:t>
            </a:r>
            <a:r>
              <a:rPr lang="en-CA" i="1" dirty="0" smtClean="0"/>
              <a:t>b</a:t>
            </a:r>
            <a:r>
              <a:rPr lang="en-CA" dirty="0" smtClean="0"/>
              <a:t>) in the case of a dramatic work, to convert it into a novel or other non-dramatic work,</a:t>
            </a:r>
          </a:p>
          <a:p>
            <a:r>
              <a:rPr lang="en-CA" dirty="0" smtClean="0"/>
              <a:t>(</a:t>
            </a:r>
            <a:r>
              <a:rPr lang="en-CA" i="1" dirty="0" smtClean="0"/>
              <a:t>c</a:t>
            </a:r>
            <a:r>
              <a:rPr lang="en-CA" dirty="0" smtClean="0"/>
              <a:t>) in the case of a novel or other non-dramatic work, or of an artistic work, to convert it into a dramatic work, by way of performance in public or otherwise,</a:t>
            </a:r>
          </a:p>
          <a:p>
            <a:r>
              <a:rPr lang="en-CA" dirty="0" smtClean="0"/>
              <a:t>(</a:t>
            </a:r>
            <a:r>
              <a:rPr lang="en-CA" i="1" dirty="0" smtClean="0"/>
              <a:t>d</a:t>
            </a:r>
            <a:r>
              <a:rPr lang="en-CA" dirty="0" smtClean="0"/>
              <a:t>) in the case of a literary, dramatic or musical work, to make any sound recording, cinematograph film or other contrivance by means of which the work may be mechanically reproduced or performed,</a:t>
            </a:r>
          </a:p>
          <a:p>
            <a:r>
              <a:rPr lang="en-CA" dirty="0" smtClean="0"/>
              <a:t>(</a:t>
            </a:r>
            <a:r>
              <a:rPr lang="en-CA" i="1" dirty="0" smtClean="0"/>
              <a:t>e</a:t>
            </a:r>
            <a:r>
              <a:rPr lang="en-CA" dirty="0" smtClean="0"/>
              <a:t>) in the case of any literary, dramatic, musical or artistic work, to reproduce, adapt and publicly present the work as a cinematographic work,</a:t>
            </a:r>
          </a:p>
          <a:p>
            <a:r>
              <a:rPr lang="en-CA" dirty="0" smtClean="0"/>
              <a:t>(</a:t>
            </a:r>
            <a:r>
              <a:rPr lang="en-CA" i="1" dirty="0" smtClean="0"/>
              <a:t>f</a:t>
            </a:r>
            <a:r>
              <a:rPr lang="en-CA" dirty="0" smtClean="0"/>
              <a:t>) in the case of any literary, dramatic, musical or artistic work, to communicate the work to the public by telecommunication,</a:t>
            </a:r>
          </a:p>
          <a:p>
            <a:endParaRPr lang="en-CA" dirty="0"/>
          </a:p>
        </p:txBody>
      </p:sp>
      <p:sp>
        <p:nvSpPr>
          <p:cNvPr id="4" name="Slide Number Placeholder 3"/>
          <p:cNvSpPr>
            <a:spLocks noGrp="1"/>
          </p:cNvSpPr>
          <p:nvPr>
            <p:ph type="sldNum" sz="quarter" idx="10"/>
          </p:nvPr>
        </p:nvSpPr>
        <p:spPr/>
        <p:txBody>
          <a:bodyPr/>
          <a:lstStyle/>
          <a:p>
            <a:fld id="{EEADB7AC-EA28-44CE-94BF-F4D410BE9B8F}"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“an original work must be the product of an author’s exercise of skill and judgment” CCH case</a:t>
            </a:r>
          </a:p>
          <a:p>
            <a:r>
              <a:rPr lang="en-CA" dirty="0" smtClean="0"/>
              <a:t>‘creativity is not required to make a work “original”’ CCH</a:t>
            </a:r>
            <a:endParaRPr lang="en-CA" dirty="0"/>
          </a:p>
        </p:txBody>
      </p:sp>
      <p:sp>
        <p:nvSpPr>
          <p:cNvPr id="4" name="Slide Number Placeholder 3"/>
          <p:cNvSpPr>
            <a:spLocks noGrp="1"/>
          </p:cNvSpPr>
          <p:nvPr>
            <p:ph type="sldNum" sz="quarter" idx="10"/>
          </p:nvPr>
        </p:nvSpPr>
        <p:spPr/>
        <p:txBody>
          <a:bodyPr/>
          <a:lstStyle/>
          <a:p>
            <a:fld id="{EEADB7AC-EA28-44CE-94BF-F4D410BE9B8F}"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EADB7AC-EA28-44CE-94BF-F4D410BE9B8F}"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‘“Research” must be given a large and liberal interpretation in order to ensure that users’ rights are not unduly constrained, and is not limited to non-commercial or private contexts’ CCH reaffirmed in Sony and Alberta (Education)</a:t>
            </a:r>
          </a:p>
          <a:p>
            <a:r>
              <a:rPr lang="en-CA" dirty="0" smtClean="0"/>
              <a:t>CCH 2004 – libraries can</a:t>
            </a:r>
            <a:r>
              <a:rPr lang="en-CA" baseline="0" dirty="0" smtClean="0"/>
              <a:t> makes copies for their patrons using the same exceptions the patrons could rely on</a:t>
            </a:r>
          </a:p>
          <a:p>
            <a:r>
              <a:rPr lang="en-CA" baseline="0" dirty="0" err="1" smtClean="0"/>
              <a:t>Pentalogy</a:t>
            </a:r>
            <a:r>
              <a:rPr lang="en-CA" baseline="0" dirty="0" smtClean="0"/>
              <a:t> 2012 –  HANDED DOWN BEFORE CMA PASSED</a:t>
            </a:r>
          </a:p>
          <a:p>
            <a:r>
              <a:rPr lang="en-CA" baseline="0" dirty="0" smtClean="0"/>
              <a:t>Alberta (Education) v Access Copyright classroom copies, </a:t>
            </a:r>
          </a:p>
          <a:p>
            <a:r>
              <a:rPr lang="en-CA" baseline="0" dirty="0" smtClean="0"/>
              <a:t>	copies are evaluated based on the end user i.e. student not on an aggregate scale</a:t>
            </a:r>
          </a:p>
          <a:p>
            <a:r>
              <a:rPr lang="en-CA" baseline="0" dirty="0" smtClean="0"/>
              <a:t>	teachers acting on behalf of students=ok, just because directed doesn’t mean no ‘private study’</a:t>
            </a:r>
          </a:p>
          <a:p>
            <a:r>
              <a:rPr lang="en-CA" baseline="0" dirty="0" smtClean="0"/>
              <a:t>	Access Copyright failed to prove market harm as result of copying</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SOCAN v Bell	30 sec. samples fair dealing for consumer research (broad interpretation) given streaming and no kept copy</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ESA v SOCAN downloading=same as purchasing in store – tech. neutrality=no extra cost no ‘double dipping’ in video games download of game with licensed music not ‘communicating to public via telecommunication’ simply a delivery method tech. neutrality</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Rogers v SOCAN streaming is ‘communicating to the public’</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err="1" smtClean="0"/>
              <a:t>Re:Sound</a:t>
            </a:r>
            <a:r>
              <a:rPr lang="en-CA" baseline="0" dirty="0" smtClean="0"/>
              <a:t> v Motion Picture Theatre Association of Canada soundtrack v sound recording when work is licensed as part of a movie soundtrack performers etc are not entitle to remuneration </a:t>
            </a:r>
            <a:r>
              <a:rPr lang="en-CA" baseline="0" dirty="0" err="1" smtClean="0"/>
              <a:t>everytime</a:t>
            </a:r>
            <a:r>
              <a:rPr lang="en-CA" baseline="0" dirty="0" smtClean="0"/>
              <a:t> movie is played</a:t>
            </a:r>
          </a:p>
          <a:p>
            <a:r>
              <a:rPr lang="en-CA" baseline="0" dirty="0" smtClean="0"/>
              <a:t>CMA Bill C-11 2012</a:t>
            </a:r>
          </a:p>
        </p:txBody>
      </p:sp>
      <p:sp>
        <p:nvSpPr>
          <p:cNvPr id="4" name="Slide Number Placeholder 3"/>
          <p:cNvSpPr>
            <a:spLocks noGrp="1"/>
          </p:cNvSpPr>
          <p:nvPr>
            <p:ph type="sldNum" sz="quarter" idx="10"/>
          </p:nvPr>
        </p:nvSpPr>
        <p:spPr/>
        <p:txBody>
          <a:bodyPr/>
          <a:lstStyle/>
          <a:p>
            <a:fld id="{EEADB7AC-EA28-44CE-94BF-F4D410BE9B8F}"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LAMs</a:t>
            </a:r>
            <a:r>
              <a:rPr lang="en-CA" baseline="0" dirty="0" smtClean="0"/>
              <a:t> have exceptions allowing for archival copies, interlibrary loan in some circumstances</a:t>
            </a:r>
          </a:p>
          <a:p>
            <a:r>
              <a:rPr lang="en-CA" baseline="0" dirty="0" smtClean="0"/>
              <a:t>User-Generated Content – first of its kind in the world, allows for non-</a:t>
            </a:r>
            <a:r>
              <a:rPr lang="en-CA" baseline="0" dirty="0" err="1" smtClean="0"/>
              <a:t>commerical</a:t>
            </a:r>
            <a:r>
              <a:rPr lang="en-CA" baseline="0" dirty="0" smtClean="0"/>
              <a:t> mash-up of content</a:t>
            </a:r>
          </a:p>
          <a:p>
            <a:r>
              <a:rPr lang="en-CA" baseline="0" dirty="0" smtClean="0"/>
              <a:t>Specific exceptions for perceptual disabilities – does not cover large print books or cinematographic works</a:t>
            </a:r>
            <a:endParaRPr lang="en-CA" dirty="0"/>
          </a:p>
        </p:txBody>
      </p:sp>
      <p:sp>
        <p:nvSpPr>
          <p:cNvPr id="4" name="Slide Number Placeholder 3"/>
          <p:cNvSpPr>
            <a:spLocks noGrp="1"/>
          </p:cNvSpPr>
          <p:nvPr>
            <p:ph type="sldNum" sz="quarter" idx="10"/>
          </p:nvPr>
        </p:nvSpPr>
        <p:spPr/>
        <p:txBody>
          <a:bodyPr/>
          <a:lstStyle/>
          <a:p>
            <a:fld id="{EEADB7AC-EA28-44CE-94BF-F4D410BE9B8F}"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Must be given</a:t>
            </a:r>
            <a:r>
              <a:rPr lang="en-CA" baseline="0" dirty="0" smtClean="0"/>
              <a:t> a ‘large and liberal interpretation </a:t>
            </a:r>
            <a:r>
              <a:rPr lang="en-CA" dirty="0" smtClean="0"/>
              <a:t>in order to ensure that users’ rights are not unduly constrained </a:t>
            </a:r>
            <a:r>
              <a:rPr lang="en-CA" baseline="0" dirty="0" smtClean="0"/>
              <a:t>’ per Supreme Court</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Users right but without specific definition’s hard to tell without court case – even then different circumstances may yield different results</a:t>
            </a:r>
            <a:endParaRPr lang="en-CA" dirty="0"/>
          </a:p>
        </p:txBody>
      </p:sp>
      <p:sp>
        <p:nvSpPr>
          <p:cNvPr id="4" name="Slide Number Placeholder 3"/>
          <p:cNvSpPr>
            <a:spLocks noGrp="1"/>
          </p:cNvSpPr>
          <p:nvPr>
            <p:ph type="sldNum" sz="quarter" idx="10"/>
          </p:nvPr>
        </p:nvSpPr>
        <p:spPr/>
        <p:txBody>
          <a:bodyPr/>
          <a:lstStyle/>
          <a:p>
            <a:fld id="{EEADB7AC-EA28-44CE-94BF-F4D410BE9B8F}"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Alternatives – in Canada</a:t>
            </a:r>
            <a:r>
              <a:rPr lang="en-CA" baseline="0" dirty="0" smtClean="0"/>
              <a:t> the option of licensing the work is not considered an alternative</a:t>
            </a:r>
            <a:endParaRPr lang="en-CA" dirty="0"/>
          </a:p>
        </p:txBody>
      </p:sp>
      <p:sp>
        <p:nvSpPr>
          <p:cNvPr id="4" name="Slide Number Placeholder 3"/>
          <p:cNvSpPr>
            <a:spLocks noGrp="1"/>
          </p:cNvSpPr>
          <p:nvPr>
            <p:ph type="sldNum" sz="quarter" idx="10"/>
          </p:nvPr>
        </p:nvSpPr>
        <p:spPr/>
        <p:txBody>
          <a:bodyPr/>
          <a:lstStyle/>
          <a:p>
            <a:fld id="{EEADB7AC-EA28-44CE-94BF-F4D410BE9B8F}"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CDF4147-79CA-4DE5-90BF-08DEC35A646E}" type="datetimeFigureOut">
              <a:rPr lang="en-CA" smtClean="0"/>
              <a:pPr/>
              <a:t>21/06/2014</a:t>
            </a:fld>
            <a:endParaRPr lang="en-C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2223886-984B-4E95-8F4A-411BCFEB569A}"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DF4147-79CA-4DE5-90BF-08DEC35A646E}" type="datetimeFigureOut">
              <a:rPr lang="en-CA" smtClean="0"/>
              <a:pPr/>
              <a:t>21/06/2014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223886-984B-4E95-8F4A-411BCFEB569A}"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DF4147-79CA-4DE5-90BF-08DEC35A646E}" type="datetimeFigureOut">
              <a:rPr lang="en-CA" smtClean="0"/>
              <a:pPr/>
              <a:t>21/06/2014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223886-984B-4E95-8F4A-411BCFEB569A}"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CDF4147-79CA-4DE5-90BF-08DEC35A646E}" type="datetimeFigureOut">
              <a:rPr lang="en-CA" smtClean="0"/>
              <a:pPr/>
              <a:t>21/06/2014</a:t>
            </a:fld>
            <a:endParaRPr lang="en-CA"/>
          </a:p>
        </p:txBody>
      </p:sp>
      <p:sp>
        <p:nvSpPr>
          <p:cNvPr id="9" name="Slide Number Placeholder 8"/>
          <p:cNvSpPr>
            <a:spLocks noGrp="1"/>
          </p:cNvSpPr>
          <p:nvPr>
            <p:ph type="sldNum" sz="quarter" idx="15"/>
          </p:nvPr>
        </p:nvSpPr>
        <p:spPr/>
        <p:txBody>
          <a:bodyPr rtlCol="0"/>
          <a:lstStyle/>
          <a:p>
            <a:fld id="{12223886-984B-4E95-8F4A-411BCFEB569A}" type="slidenum">
              <a:rPr lang="en-CA" smtClean="0"/>
              <a:pPr/>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CDF4147-79CA-4DE5-90BF-08DEC35A646E}" type="datetimeFigureOut">
              <a:rPr lang="en-CA" smtClean="0"/>
              <a:pPr/>
              <a:t>21/06/2014</a:t>
            </a:fld>
            <a:endParaRPr lang="en-C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2223886-984B-4E95-8F4A-411BCFEB569A}"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CDF4147-79CA-4DE5-90BF-08DEC35A646E}" type="datetimeFigureOut">
              <a:rPr lang="en-CA" smtClean="0"/>
              <a:pPr/>
              <a:t>21/06/2014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2223886-984B-4E95-8F4A-411BCFEB569A}" type="slidenum">
              <a:rPr lang="en-CA" smtClean="0"/>
              <a:pPr/>
              <a:t>‹#›</a:t>
            </a:fld>
            <a:endParaRPr lang="en-C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CDF4147-79CA-4DE5-90BF-08DEC35A646E}" type="datetimeFigureOut">
              <a:rPr lang="en-CA" smtClean="0"/>
              <a:pPr/>
              <a:t>21/06/2014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2223886-984B-4E95-8F4A-411BCFEB569A}" type="slidenum">
              <a:rPr lang="en-CA" smtClean="0"/>
              <a:pPr/>
              <a:t>‹#›</a:t>
            </a:fld>
            <a:endParaRPr lang="en-C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CDF4147-79CA-4DE5-90BF-08DEC35A646E}" type="datetimeFigureOut">
              <a:rPr lang="en-CA" smtClean="0"/>
              <a:pPr/>
              <a:t>21/06/2014</a:t>
            </a:fld>
            <a:endParaRPr lang="en-CA"/>
          </a:p>
        </p:txBody>
      </p:sp>
      <p:sp>
        <p:nvSpPr>
          <p:cNvPr id="7" name="Slide Number Placeholder 6"/>
          <p:cNvSpPr>
            <a:spLocks noGrp="1"/>
          </p:cNvSpPr>
          <p:nvPr>
            <p:ph type="sldNum" sz="quarter" idx="11"/>
          </p:nvPr>
        </p:nvSpPr>
        <p:spPr/>
        <p:txBody>
          <a:bodyPr rtlCol="0"/>
          <a:lstStyle/>
          <a:p>
            <a:fld id="{12223886-984B-4E95-8F4A-411BCFEB569A}" type="slidenum">
              <a:rPr lang="en-CA" smtClean="0"/>
              <a:pPr/>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F4147-79CA-4DE5-90BF-08DEC35A646E}" type="datetimeFigureOut">
              <a:rPr lang="en-CA" smtClean="0"/>
              <a:pPr/>
              <a:t>21/06/2014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2223886-984B-4E95-8F4A-411BCFEB569A}"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CDF4147-79CA-4DE5-90BF-08DEC35A646E}" type="datetimeFigureOut">
              <a:rPr lang="en-CA" smtClean="0"/>
              <a:pPr/>
              <a:t>21/06/2014</a:t>
            </a:fld>
            <a:endParaRPr lang="en-CA"/>
          </a:p>
        </p:txBody>
      </p:sp>
      <p:sp>
        <p:nvSpPr>
          <p:cNvPr id="22" name="Slide Number Placeholder 21"/>
          <p:cNvSpPr>
            <a:spLocks noGrp="1"/>
          </p:cNvSpPr>
          <p:nvPr>
            <p:ph type="sldNum" sz="quarter" idx="15"/>
          </p:nvPr>
        </p:nvSpPr>
        <p:spPr/>
        <p:txBody>
          <a:bodyPr rtlCol="0"/>
          <a:lstStyle/>
          <a:p>
            <a:fld id="{12223886-984B-4E95-8F4A-411BCFEB569A}" type="slidenum">
              <a:rPr lang="en-CA" smtClean="0"/>
              <a:pPr/>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CDF4147-79CA-4DE5-90BF-08DEC35A646E}" type="datetimeFigureOut">
              <a:rPr lang="en-CA" smtClean="0"/>
              <a:pPr/>
              <a:t>21/06/2014</a:t>
            </a:fld>
            <a:endParaRPr lang="en-CA"/>
          </a:p>
        </p:txBody>
      </p:sp>
      <p:sp>
        <p:nvSpPr>
          <p:cNvPr id="18" name="Slide Number Placeholder 17"/>
          <p:cNvSpPr>
            <a:spLocks noGrp="1"/>
          </p:cNvSpPr>
          <p:nvPr>
            <p:ph type="sldNum" sz="quarter" idx="11"/>
          </p:nvPr>
        </p:nvSpPr>
        <p:spPr/>
        <p:txBody>
          <a:bodyPr rtlCol="0"/>
          <a:lstStyle/>
          <a:p>
            <a:fld id="{12223886-984B-4E95-8F4A-411BCFEB569A}" type="slidenum">
              <a:rPr lang="en-CA" smtClean="0"/>
              <a:pPr/>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CDF4147-79CA-4DE5-90BF-08DEC35A646E}" type="datetimeFigureOut">
              <a:rPr lang="en-CA" smtClean="0"/>
              <a:pPr/>
              <a:t>21/06/2014</a:t>
            </a:fld>
            <a:endParaRPr lang="en-C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2223886-984B-4E95-8F4A-411BCFEB569A}"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lickr.com/photos/horiavarlan/4839454263/in/photostrea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flickr.com/photos/gforsythe/9102402492" TargetMode="External"/><Relationship Id="rId5" Type="http://schemas.openxmlformats.org/officeDocument/2006/relationships/hyperlink" Target="https://www.flickr.com/photos/tags/open4us" TargetMode="External"/><Relationship Id="rId4" Type="http://schemas.openxmlformats.org/officeDocument/2006/relationships/hyperlink" Target="https://www.flickr.com/photos/tags/taaaccc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michaelgeist.ca/" TargetMode="External"/><Relationship Id="rId3" Type="http://schemas.openxmlformats.org/officeDocument/2006/relationships/hyperlink" Target="http://cmec.ca/Publications/Lists/Publications/Attachments/291/Copyright_Matters.pdf" TargetMode="External"/><Relationship Id="rId7" Type="http://schemas.openxmlformats.org/officeDocument/2006/relationships/hyperlink" Target="http://search.creativecommons.org/" TargetMode="External"/><Relationship Id="rId2" Type="http://schemas.openxmlformats.org/officeDocument/2006/relationships/hyperlink" Target="http://stlawrencecollege.libguides.com/copyright" TargetMode="External"/><Relationship Id="rId1" Type="http://schemas.openxmlformats.org/officeDocument/2006/relationships/slideLayout" Target="../slideLayouts/slideLayout2.xml"/><Relationship Id="rId6" Type="http://schemas.openxmlformats.org/officeDocument/2006/relationships/hyperlink" Target="http://scc-csc.lexum.com/scc-csc/scc-csc/en/item/9997/index.do" TargetMode="External"/><Relationship Id="rId11" Type="http://schemas.openxmlformats.org/officeDocument/2006/relationships/hyperlink" Target="http://samtrosow.wordpress.com/" TargetMode="External"/><Relationship Id="rId5" Type="http://schemas.openxmlformats.org/officeDocument/2006/relationships/hyperlink" Target="http://scc-csc.lexum.com/scc-csc/scc-csc/en/item/2125/index.do" TargetMode="External"/><Relationship Id="rId10" Type="http://schemas.openxmlformats.org/officeDocument/2006/relationships/hyperlink" Target="http://excesscopyright.blogspot.ca/" TargetMode="External"/><Relationship Id="rId4" Type="http://schemas.openxmlformats.org/officeDocument/2006/relationships/hyperlink" Target="http://www.canlii.org/en/ca/laws/stat/rsc-1985-c-c-42/latest/" TargetMode="External"/><Relationship Id="rId9" Type="http://schemas.openxmlformats.org/officeDocument/2006/relationships/hyperlink" Target="http://arielkatz.or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rlodan01/455510843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lickr.com/photos/horiavarlan/4839454263/in/photostrea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1484784"/>
            <a:ext cx="6172200" cy="1894362"/>
          </a:xfrm>
        </p:spPr>
        <p:txBody>
          <a:bodyPr anchor="ctr">
            <a:normAutofit/>
          </a:bodyPr>
          <a:lstStyle/>
          <a:p>
            <a:pPr algn="ctr"/>
            <a:r>
              <a:rPr lang="en-CA" sz="3600" dirty="0" smtClean="0"/>
              <a:t>Canadian Copyright:</a:t>
            </a:r>
            <a:br>
              <a:rPr lang="en-CA" sz="3600" dirty="0" smtClean="0"/>
            </a:br>
            <a:r>
              <a:rPr lang="en-CA" sz="3600" dirty="0" smtClean="0"/>
              <a:t>An Information Session</a:t>
            </a:r>
            <a:endParaRPr lang="en-CA" sz="3600" dirty="0"/>
          </a:p>
        </p:txBody>
      </p:sp>
      <p:sp>
        <p:nvSpPr>
          <p:cNvPr id="3" name="Subtitle 2"/>
          <p:cNvSpPr>
            <a:spLocks noGrp="1"/>
          </p:cNvSpPr>
          <p:nvPr>
            <p:ph type="subTitle" idx="1"/>
          </p:nvPr>
        </p:nvSpPr>
        <p:spPr/>
        <p:txBody>
          <a:bodyPr anchor="b"/>
          <a:lstStyle/>
          <a:p>
            <a:r>
              <a:rPr lang="en-CA" dirty="0" smtClean="0"/>
              <a:t>Jessica Reeve</a:t>
            </a:r>
          </a:p>
          <a:p>
            <a:r>
              <a:rPr lang="en-CA" dirty="0" smtClean="0"/>
              <a:t>Copyright Technician – St. Lawrence College</a:t>
            </a:r>
          </a:p>
          <a:p>
            <a:r>
              <a:rPr lang="en-CA" dirty="0" smtClean="0"/>
              <a:t>President OALT/ABO</a:t>
            </a:r>
            <a:endParaRPr lang="en-CA" dirty="0"/>
          </a:p>
        </p:txBody>
      </p:sp>
      <p:pic>
        <p:nvPicPr>
          <p:cNvPr id="1026" name="Picture 2" descr="C:\Users\Jessica\AppData\Local\Microsoft\Windows\Temporary Internet Files\Content.IE5\XUTFO3ZK\MC900389276[1].wmf"/>
          <p:cNvPicPr>
            <a:picLocks noChangeAspect="1" noChangeArrowheads="1"/>
          </p:cNvPicPr>
          <p:nvPr/>
        </p:nvPicPr>
        <p:blipFill>
          <a:blip r:embed="rId3" cstate="print"/>
          <a:srcRect/>
          <a:stretch>
            <a:fillRect/>
          </a:stretch>
        </p:blipFill>
        <p:spPr bwMode="auto">
          <a:xfrm>
            <a:off x="7236296" y="3573016"/>
            <a:ext cx="1727302" cy="183154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Educational Exceptions</a:t>
            </a:r>
            <a:endParaRPr lang="en-CA" dirty="0"/>
          </a:p>
        </p:txBody>
      </p:sp>
      <p:sp>
        <p:nvSpPr>
          <p:cNvPr id="3" name="Content Placeholder 2"/>
          <p:cNvSpPr>
            <a:spLocks noGrp="1"/>
          </p:cNvSpPr>
          <p:nvPr>
            <p:ph sz="quarter" idx="1"/>
          </p:nvPr>
        </p:nvSpPr>
        <p:spPr/>
        <p:txBody>
          <a:bodyPr/>
          <a:lstStyle/>
          <a:p>
            <a:r>
              <a:rPr lang="en-CA" dirty="0" smtClean="0"/>
              <a:t>Publicly Available internet Material (PAM)</a:t>
            </a:r>
          </a:p>
          <a:p>
            <a:r>
              <a:rPr lang="en-CA" dirty="0" smtClean="0"/>
              <a:t>Performance</a:t>
            </a:r>
          </a:p>
          <a:p>
            <a:r>
              <a:rPr lang="en-CA" dirty="0" smtClean="0"/>
              <a:t>Online lessons</a:t>
            </a:r>
            <a:endParaRPr lang="en-CA" dirty="0"/>
          </a:p>
        </p:txBody>
      </p:sp>
      <p:pic>
        <p:nvPicPr>
          <p:cNvPr id="4" name="Content Placeholder 3" descr="jess-captain copyright.jpg"/>
          <p:cNvPicPr>
            <a:picLocks noChangeAspect="1"/>
          </p:cNvPicPr>
          <p:nvPr/>
        </p:nvPicPr>
        <p:blipFill>
          <a:blip r:embed="rId3" cstate="print"/>
          <a:srcRect t="20215" r="19528" b="16253"/>
          <a:stretch>
            <a:fillRect/>
          </a:stretch>
        </p:blipFill>
        <p:spPr>
          <a:xfrm rot="5400000">
            <a:off x="4303330" y="3049598"/>
            <a:ext cx="3789040" cy="2243588"/>
          </a:xfrm>
          <a:prstGeom prst="rect">
            <a:avLst/>
          </a:prstGeom>
        </p:spPr>
      </p:pic>
      <p:sp>
        <p:nvSpPr>
          <p:cNvPr id="5" name="TextBox 4"/>
          <p:cNvSpPr txBox="1"/>
          <p:nvPr/>
        </p:nvSpPr>
        <p:spPr>
          <a:xfrm>
            <a:off x="5004048" y="6093296"/>
            <a:ext cx="2448272" cy="523220"/>
          </a:xfrm>
          <a:prstGeom prst="rect">
            <a:avLst/>
          </a:prstGeom>
          <a:noFill/>
        </p:spPr>
        <p:txBody>
          <a:bodyPr wrap="square" rtlCol="0">
            <a:spAutoFit/>
          </a:bodyPr>
          <a:lstStyle/>
          <a:p>
            <a:r>
              <a:rPr lang="en-CA" sz="1400" dirty="0" smtClean="0"/>
              <a:t>Photo by Nadine Gordon, reproduced with permission</a:t>
            </a:r>
            <a:endParaRPr lang="en-CA"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TPMs and Technological Neutrality</a:t>
            </a:r>
            <a:endParaRPr lang="en-CA" dirty="0"/>
          </a:p>
        </p:txBody>
      </p:sp>
      <p:sp>
        <p:nvSpPr>
          <p:cNvPr id="3" name="Content Placeholder 2"/>
          <p:cNvSpPr>
            <a:spLocks noGrp="1"/>
          </p:cNvSpPr>
          <p:nvPr>
            <p:ph sz="quarter" idx="1"/>
          </p:nvPr>
        </p:nvSpPr>
        <p:spPr/>
        <p:txBody>
          <a:bodyPr/>
          <a:lstStyle/>
          <a:p>
            <a:r>
              <a:rPr lang="en-CA" dirty="0" smtClean="0"/>
              <a:t>Technological Protection Measure or Digital Locks</a:t>
            </a:r>
          </a:p>
          <a:p>
            <a:pPr lvl="1"/>
            <a:r>
              <a:rPr lang="en-CA" dirty="0" smtClean="0"/>
              <a:t>Password protected</a:t>
            </a:r>
          </a:p>
          <a:p>
            <a:pPr lvl="1"/>
            <a:r>
              <a:rPr lang="en-CA" dirty="0" smtClean="0"/>
              <a:t>Regional encryption on DVDs</a:t>
            </a:r>
          </a:p>
          <a:p>
            <a:pPr lvl="1"/>
            <a:r>
              <a:rPr lang="en-CA" dirty="0" smtClean="0"/>
              <a:t>Watermarks</a:t>
            </a:r>
          </a:p>
          <a:p>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Licenses</a:t>
            </a:r>
            <a:endParaRPr lang="en-CA" dirty="0"/>
          </a:p>
        </p:txBody>
      </p:sp>
      <p:sp>
        <p:nvSpPr>
          <p:cNvPr id="3" name="Content Placeholder 2"/>
          <p:cNvSpPr>
            <a:spLocks noGrp="1"/>
          </p:cNvSpPr>
          <p:nvPr>
            <p:ph sz="quarter" idx="1"/>
          </p:nvPr>
        </p:nvSpPr>
        <p:spPr/>
        <p:txBody>
          <a:bodyPr/>
          <a:lstStyle/>
          <a:p>
            <a:r>
              <a:rPr lang="en-CA" dirty="0" smtClean="0"/>
              <a:t>Not 100% clear what takes precedence</a:t>
            </a:r>
          </a:p>
          <a:p>
            <a:endParaRPr lang="en-CA" dirty="0"/>
          </a:p>
        </p:txBody>
      </p:sp>
      <p:pic>
        <p:nvPicPr>
          <p:cNvPr id="4" name="Picture 4" descr="C:\Users\Jessica\AppData\Local\Microsoft\Windows\Temporary Internet Files\Content.IE5\M63JFCFZ\MC900448745[1].jpg"/>
          <p:cNvPicPr>
            <a:picLocks noChangeAspect="1" noChangeArrowheads="1"/>
          </p:cNvPicPr>
          <p:nvPr/>
        </p:nvPicPr>
        <p:blipFill>
          <a:blip r:embed="rId3" cstate="print"/>
          <a:srcRect/>
          <a:stretch>
            <a:fillRect/>
          </a:stretch>
        </p:blipFill>
        <p:spPr bwMode="auto">
          <a:xfrm>
            <a:off x="4499992" y="3861048"/>
            <a:ext cx="2951820" cy="19678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if it all goes wrong?</a:t>
            </a:r>
            <a:endParaRPr lang="en-CA" dirty="0"/>
          </a:p>
        </p:txBody>
      </p:sp>
      <p:sp>
        <p:nvSpPr>
          <p:cNvPr id="3" name="Content Placeholder 2"/>
          <p:cNvSpPr>
            <a:spLocks noGrp="1"/>
          </p:cNvSpPr>
          <p:nvPr>
            <p:ph sz="quarter" idx="1"/>
          </p:nvPr>
        </p:nvSpPr>
        <p:spPr/>
        <p:txBody>
          <a:bodyPr/>
          <a:lstStyle/>
          <a:p>
            <a:r>
              <a:rPr lang="en-CA" dirty="0" smtClean="0"/>
              <a:t>$5,000 limit for non-commercial infringement </a:t>
            </a:r>
          </a:p>
          <a:p>
            <a:endParaRPr lang="en-CA" dirty="0"/>
          </a:p>
        </p:txBody>
      </p:sp>
      <p:pic>
        <p:nvPicPr>
          <p:cNvPr id="6146" name="Picture 2" descr="C:\Users\Jessica\AppData\Local\Temp\3168760792_a5a2b820fa_z.jpg"/>
          <p:cNvPicPr>
            <a:picLocks noChangeAspect="1" noChangeArrowheads="1"/>
          </p:cNvPicPr>
          <p:nvPr/>
        </p:nvPicPr>
        <p:blipFill>
          <a:blip r:embed="rId3" cstate="print"/>
          <a:srcRect l="11988" t="5901" r="13346" b="37400"/>
          <a:stretch>
            <a:fillRect/>
          </a:stretch>
        </p:blipFill>
        <p:spPr bwMode="auto">
          <a:xfrm>
            <a:off x="4584000" y="2852936"/>
            <a:ext cx="3300367" cy="3240360"/>
          </a:xfrm>
          <a:prstGeom prst="rect">
            <a:avLst/>
          </a:prstGeom>
          <a:noFill/>
        </p:spPr>
      </p:pic>
      <p:sp>
        <p:nvSpPr>
          <p:cNvPr id="5" name="TextBox 4"/>
          <p:cNvSpPr txBox="1"/>
          <p:nvPr/>
        </p:nvSpPr>
        <p:spPr>
          <a:xfrm>
            <a:off x="3744416" y="6093297"/>
            <a:ext cx="4932040" cy="1015663"/>
          </a:xfrm>
          <a:prstGeom prst="rect">
            <a:avLst/>
          </a:prstGeom>
          <a:noFill/>
        </p:spPr>
        <p:txBody>
          <a:bodyPr wrap="square" rtlCol="0">
            <a:spAutoFit/>
          </a:bodyPr>
          <a:lstStyle/>
          <a:p>
            <a:r>
              <a:rPr lang="en-CA" sz="1400" dirty="0" smtClean="0"/>
              <a:t>Image by Cold Storage “Copyright Reform Now [FN03]</a:t>
            </a:r>
            <a:r>
              <a:rPr lang="en-CA" sz="1400" i="1" dirty="0" smtClean="0"/>
              <a:t>” </a:t>
            </a:r>
            <a:r>
              <a:rPr lang="en-CA" sz="1400" dirty="0" smtClean="0">
                <a:hlinkClick r:id="rId4"/>
              </a:rPr>
              <a:t>https://www.flickr.com/photos/horiavarlan/4839454263/in/photostream/</a:t>
            </a:r>
            <a:r>
              <a:rPr lang="en-CA" sz="1400" dirty="0" smtClean="0"/>
              <a:t> licensed under </a:t>
            </a:r>
            <a:r>
              <a:rPr lang="en-CA" sz="1400" b="1" dirty="0" smtClean="0"/>
              <a:t>CC BY 2.0 </a:t>
            </a:r>
            <a:r>
              <a:rPr lang="en-CA" sz="1400" dirty="0" smtClean="0"/>
              <a:t>image cropped</a:t>
            </a:r>
            <a:endParaRPr lang="en-CA" sz="1400" b="1" dirty="0" smtClean="0"/>
          </a:p>
          <a:p>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7467600" cy="724942"/>
          </a:xfrm>
        </p:spPr>
        <p:txBody>
          <a:bodyPr/>
          <a:lstStyle/>
          <a:p>
            <a:r>
              <a:rPr lang="en-CA" dirty="0" smtClean="0"/>
              <a:t>Alternatives</a:t>
            </a:r>
            <a:endParaRPr lang="en-CA" dirty="0"/>
          </a:p>
        </p:txBody>
      </p:sp>
      <p:pic>
        <p:nvPicPr>
          <p:cNvPr id="1026" name="Picture 2" descr="C:\Users\Jessica\AppData\Local\Temp\9102402492_86b4445bf7_b.jpg"/>
          <p:cNvPicPr>
            <a:picLocks noChangeAspect="1" noChangeArrowheads="1"/>
          </p:cNvPicPr>
          <p:nvPr/>
        </p:nvPicPr>
        <p:blipFill>
          <a:blip r:embed="rId3" cstate="print"/>
          <a:srcRect/>
          <a:stretch>
            <a:fillRect/>
          </a:stretch>
        </p:blipFill>
        <p:spPr bwMode="auto">
          <a:xfrm>
            <a:off x="683568" y="908720"/>
            <a:ext cx="7200800" cy="5400600"/>
          </a:xfrm>
          <a:prstGeom prst="rect">
            <a:avLst/>
          </a:prstGeom>
          <a:noFill/>
        </p:spPr>
      </p:pic>
      <p:sp>
        <p:nvSpPr>
          <p:cNvPr id="6" name="TextBox 5"/>
          <p:cNvSpPr txBox="1"/>
          <p:nvPr/>
        </p:nvSpPr>
        <p:spPr>
          <a:xfrm>
            <a:off x="395536" y="6373197"/>
            <a:ext cx="8280920" cy="800219"/>
          </a:xfrm>
          <a:prstGeom prst="rect">
            <a:avLst/>
          </a:prstGeom>
          <a:noFill/>
        </p:spPr>
        <p:txBody>
          <a:bodyPr wrap="square" rtlCol="0">
            <a:spAutoFit/>
          </a:bodyPr>
          <a:lstStyle/>
          <a:p>
            <a:r>
              <a:rPr lang="en-CA" sz="1400" dirty="0" smtClean="0"/>
              <a:t>Image by Giulia Forsythe “Using The Strength Of Copyright To Share: @</a:t>
            </a:r>
            <a:r>
              <a:rPr lang="en-CA" sz="1400" dirty="0" err="1" smtClean="0"/>
              <a:t>creativecommons</a:t>
            </a:r>
            <a:r>
              <a:rPr lang="en-CA" sz="1400" dirty="0" smtClean="0"/>
              <a:t> </a:t>
            </a:r>
            <a:r>
              <a:rPr lang="en-CA" sz="1400" dirty="0" smtClean="0">
                <a:hlinkClick r:id="rId4"/>
              </a:rPr>
              <a:t>#</a:t>
            </a:r>
            <a:r>
              <a:rPr lang="en-CA" sz="1400" dirty="0" err="1" smtClean="0">
                <a:hlinkClick r:id="rId4"/>
              </a:rPr>
              <a:t>taaaccct</a:t>
            </a:r>
            <a:r>
              <a:rPr lang="en-CA" sz="1400" dirty="0" smtClean="0"/>
              <a:t> </a:t>
            </a:r>
            <a:r>
              <a:rPr lang="en-CA" sz="1400" dirty="0" smtClean="0">
                <a:hlinkClick r:id="rId5"/>
              </a:rPr>
              <a:t>#open4us</a:t>
            </a:r>
            <a:r>
              <a:rPr lang="en-CA" sz="1400" i="1" dirty="0" smtClean="0"/>
              <a:t>” </a:t>
            </a:r>
            <a:r>
              <a:rPr lang="en-CA" sz="1400" dirty="0" smtClean="0">
                <a:hlinkClick r:id="rId6"/>
              </a:rPr>
              <a:t>https://www.flickr.com/photos/gforsythe/9102402492</a:t>
            </a:r>
            <a:r>
              <a:rPr lang="en-CA" sz="1400" dirty="0" smtClean="0"/>
              <a:t> licensed under </a:t>
            </a:r>
            <a:r>
              <a:rPr lang="en-CA" sz="1400" b="1" dirty="0" smtClean="0"/>
              <a:t>CC BY 2.0</a:t>
            </a:r>
          </a:p>
          <a:p>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Odds and Ends</a:t>
            </a:r>
            <a:endParaRPr lang="en-CA" dirty="0"/>
          </a:p>
        </p:txBody>
      </p:sp>
      <p:sp>
        <p:nvSpPr>
          <p:cNvPr id="3" name="Content Placeholder 2"/>
          <p:cNvSpPr>
            <a:spLocks noGrp="1"/>
          </p:cNvSpPr>
          <p:nvPr>
            <p:ph sz="quarter" idx="1"/>
          </p:nvPr>
        </p:nvSpPr>
        <p:spPr/>
        <p:txBody>
          <a:bodyPr/>
          <a:lstStyle/>
          <a:p>
            <a:r>
              <a:rPr lang="en-CA" dirty="0" smtClean="0"/>
              <a:t>Artwork</a:t>
            </a:r>
          </a:p>
          <a:p>
            <a:r>
              <a:rPr lang="en-CA" dirty="0" smtClean="0"/>
              <a:t>Picture of a copyright protected work</a:t>
            </a:r>
          </a:p>
          <a:p>
            <a:r>
              <a:rPr lang="en-CA" dirty="0" smtClean="0"/>
              <a:t>First sale doctrine</a:t>
            </a:r>
          </a:p>
          <a:p>
            <a:pPr lvl="1"/>
            <a:r>
              <a:rPr lang="en-CA" dirty="0" smtClean="0"/>
              <a:t>Owning a copy vs. owning the copyright</a:t>
            </a:r>
          </a:p>
          <a:p>
            <a:r>
              <a:rPr lang="en-CA" dirty="0" smtClean="0"/>
              <a:t>Copyright around the world</a:t>
            </a:r>
          </a:p>
          <a:p>
            <a:r>
              <a:rPr lang="en-CA" dirty="0" smtClean="0"/>
              <a:t>Permission vs. attribution</a:t>
            </a:r>
          </a:p>
        </p:txBody>
      </p:sp>
      <p:pic>
        <p:nvPicPr>
          <p:cNvPr id="4" name="Picture 3" descr="copyright pamphlet wordle.jpg"/>
          <p:cNvPicPr>
            <a:picLocks noChangeAspect="1"/>
          </p:cNvPicPr>
          <p:nvPr/>
        </p:nvPicPr>
        <p:blipFill>
          <a:blip r:embed="rId3" cstate="print"/>
          <a:stretch>
            <a:fillRect/>
          </a:stretch>
        </p:blipFill>
        <p:spPr>
          <a:xfrm>
            <a:off x="2087724" y="4221088"/>
            <a:ext cx="4968552" cy="25042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a:t>
            </a:r>
            <a:endParaRPr lang="en-CA" dirty="0"/>
          </a:p>
        </p:txBody>
      </p:sp>
      <p:sp>
        <p:nvSpPr>
          <p:cNvPr id="3" name="Content Placeholder 2"/>
          <p:cNvSpPr>
            <a:spLocks noGrp="1"/>
          </p:cNvSpPr>
          <p:nvPr>
            <p:ph sz="quarter" idx="1"/>
          </p:nvPr>
        </p:nvSpPr>
        <p:spPr/>
        <p:txBody>
          <a:bodyPr/>
          <a:lstStyle/>
          <a:p>
            <a:r>
              <a:rPr lang="en-CA" sz="2000" dirty="0" smtClean="0">
                <a:hlinkClick r:id="rId2"/>
              </a:rPr>
              <a:t>http://stlawrencecollege.libguides.com/copyright</a:t>
            </a:r>
            <a:endParaRPr lang="en-CA" sz="2000" dirty="0" smtClean="0"/>
          </a:p>
          <a:p>
            <a:r>
              <a:rPr lang="en-CA" sz="2000" dirty="0" smtClean="0">
                <a:hlinkClick r:id="rId3"/>
              </a:rPr>
              <a:t>http://cmec.ca/Publications/Lists/Publications/Attachments/291/Copyright_Matters.pdf</a:t>
            </a:r>
            <a:r>
              <a:rPr lang="en-CA" sz="2000" dirty="0" smtClean="0"/>
              <a:t> </a:t>
            </a:r>
          </a:p>
          <a:p>
            <a:r>
              <a:rPr lang="en-CA" sz="2000" dirty="0" smtClean="0">
                <a:hlinkClick r:id="rId4"/>
              </a:rPr>
              <a:t>http://www.canlii.org/en/ca/laws/stat/rsc-1985-c-c-42/latest/</a:t>
            </a:r>
            <a:endParaRPr lang="en-CA" sz="2000" dirty="0" smtClean="0"/>
          </a:p>
          <a:p>
            <a:r>
              <a:rPr lang="en-CA" sz="2000" dirty="0" smtClean="0">
                <a:hlinkClick r:id="rId5"/>
              </a:rPr>
              <a:t>http://scc-csc.lexum.com/scc-csc/scc-csc/en/item/2125/index.do</a:t>
            </a:r>
            <a:endParaRPr lang="en-CA" sz="2000" dirty="0" smtClean="0"/>
          </a:p>
          <a:p>
            <a:r>
              <a:rPr lang="en-CA" sz="2000" dirty="0" smtClean="0">
                <a:hlinkClick r:id="rId6"/>
              </a:rPr>
              <a:t>http://scc-csc.lexum.com/scc-csc/scc-csc/en/item/9997/index.do</a:t>
            </a:r>
            <a:endParaRPr lang="en-CA" sz="2000" dirty="0" smtClean="0"/>
          </a:p>
          <a:p>
            <a:r>
              <a:rPr lang="en-CA" sz="2000" dirty="0" smtClean="0">
                <a:hlinkClick r:id="rId7"/>
              </a:rPr>
              <a:t>http://search.creativecommons.org/</a:t>
            </a:r>
            <a:endParaRPr lang="en-CA" sz="2000" dirty="0" smtClean="0"/>
          </a:p>
          <a:p>
            <a:r>
              <a:rPr lang="en-CA" sz="2000" dirty="0" smtClean="0">
                <a:hlinkClick r:id="rId8"/>
              </a:rPr>
              <a:t>http://www.michaelgeist.ca/</a:t>
            </a:r>
            <a:endParaRPr lang="en-CA" sz="2000" dirty="0" smtClean="0"/>
          </a:p>
          <a:p>
            <a:r>
              <a:rPr lang="en-CA" sz="2000" dirty="0" smtClean="0">
                <a:hlinkClick r:id="rId9"/>
              </a:rPr>
              <a:t>http://arielkatz.org/</a:t>
            </a:r>
            <a:endParaRPr lang="en-CA" sz="2000" dirty="0" smtClean="0"/>
          </a:p>
          <a:p>
            <a:r>
              <a:rPr lang="en-CA" sz="2000" dirty="0" smtClean="0">
                <a:hlinkClick r:id="rId10"/>
              </a:rPr>
              <a:t>http://excesscopyright.blogspot.ca/</a:t>
            </a:r>
            <a:endParaRPr lang="en-CA" sz="2000" dirty="0" smtClean="0"/>
          </a:p>
          <a:p>
            <a:r>
              <a:rPr lang="en-CA" sz="2000" dirty="0" smtClean="0">
                <a:hlinkClick r:id="rId11"/>
              </a:rPr>
              <a:t>http://samtrosow.wordpress.com/</a:t>
            </a:r>
            <a:r>
              <a:rPr lang="en-CA" sz="2000" dirty="0" smtClean="0"/>
              <a:t> </a:t>
            </a:r>
          </a:p>
          <a:p>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824" y="274638"/>
            <a:ext cx="7467600" cy="1143000"/>
          </a:xfrm>
        </p:spPr>
        <p:txBody>
          <a:bodyPr/>
          <a:lstStyle/>
          <a:p>
            <a:pPr algn="ctr"/>
            <a:r>
              <a:rPr lang="en-CA" dirty="0" smtClean="0"/>
              <a:t>Questions?</a:t>
            </a:r>
            <a:endParaRPr lang="en-CA" dirty="0"/>
          </a:p>
        </p:txBody>
      </p:sp>
      <p:sp>
        <p:nvSpPr>
          <p:cNvPr id="3" name="Content Placeholder 2"/>
          <p:cNvSpPr>
            <a:spLocks noGrp="1"/>
          </p:cNvSpPr>
          <p:nvPr>
            <p:ph sz="quarter" idx="1"/>
          </p:nvPr>
        </p:nvSpPr>
        <p:spPr>
          <a:xfrm>
            <a:off x="827584" y="5229200"/>
            <a:ext cx="7467600" cy="1316760"/>
          </a:xfrm>
        </p:spPr>
        <p:txBody>
          <a:bodyPr/>
          <a:lstStyle/>
          <a:p>
            <a:pPr algn="ctr">
              <a:buNone/>
            </a:pPr>
            <a:r>
              <a:rPr lang="en-CA" dirty="0" smtClean="0"/>
              <a:t>jessica.reeve@sympatico.ca</a:t>
            </a:r>
            <a:endParaRPr lang="en-CA" dirty="0"/>
          </a:p>
        </p:txBody>
      </p:sp>
      <p:pic>
        <p:nvPicPr>
          <p:cNvPr id="3074" name="Picture 2" descr="C:\Users\Jessica\AppData\Local\Microsoft\Windows\Temporary Internet Files\Content.IE5\KZ8HV7IT\MC900048057[1].wmf"/>
          <p:cNvPicPr>
            <a:picLocks noChangeAspect="1" noChangeArrowheads="1"/>
          </p:cNvPicPr>
          <p:nvPr/>
        </p:nvPicPr>
        <p:blipFill>
          <a:blip r:embed="rId2" cstate="print"/>
          <a:srcRect/>
          <a:stretch>
            <a:fillRect/>
          </a:stretch>
        </p:blipFill>
        <p:spPr bwMode="auto">
          <a:xfrm>
            <a:off x="2987824" y="2348880"/>
            <a:ext cx="2664296" cy="202532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Disclaimer</a:t>
            </a:r>
            <a:endParaRPr lang="en-CA" dirty="0"/>
          </a:p>
        </p:txBody>
      </p:sp>
      <p:sp>
        <p:nvSpPr>
          <p:cNvPr id="3" name="Content Placeholder 2"/>
          <p:cNvSpPr>
            <a:spLocks noGrp="1"/>
          </p:cNvSpPr>
          <p:nvPr>
            <p:ph sz="quarter" idx="1"/>
          </p:nvPr>
        </p:nvSpPr>
        <p:spPr/>
        <p:txBody>
          <a:bodyPr/>
          <a:lstStyle/>
          <a:p>
            <a:pPr algn="ctr">
              <a:buNone/>
            </a:pPr>
            <a:r>
              <a:rPr lang="en-CA" dirty="0" smtClean="0"/>
              <a:t>This presentation is solely for informational purposes and is not a substitute for legal advice</a:t>
            </a:r>
          </a:p>
          <a:p>
            <a:pPr algn="ctr">
              <a:buNone/>
            </a:pPr>
            <a:endParaRPr lang="en-CA" dirty="0" smtClean="0"/>
          </a:p>
          <a:p>
            <a:pPr algn="ctr">
              <a:buNone/>
            </a:pPr>
            <a:r>
              <a:rPr lang="en-CA" dirty="0" smtClean="0"/>
              <a:t>The opinions expressed in this presentation are those of the presenter and do not necessarily reflect those of her employer</a:t>
            </a:r>
            <a:endParaRPr lang="en-CA" dirty="0"/>
          </a:p>
        </p:txBody>
      </p:sp>
      <p:pic>
        <p:nvPicPr>
          <p:cNvPr id="4098" name="Picture 2" descr="C:\Users\Jessica\AppData\Local\Microsoft\Windows\Temporary Internet Files\Content.IE5\SM5GY195\MC900217328[1].wmf"/>
          <p:cNvPicPr>
            <a:picLocks noChangeAspect="1" noChangeArrowheads="1"/>
          </p:cNvPicPr>
          <p:nvPr/>
        </p:nvPicPr>
        <p:blipFill>
          <a:blip r:embed="rId3" cstate="print"/>
          <a:srcRect/>
          <a:stretch>
            <a:fillRect/>
          </a:stretch>
        </p:blipFill>
        <p:spPr bwMode="auto">
          <a:xfrm>
            <a:off x="6948264" y="332656"/>
            <a:ext cx="1296144" cy="1312942"/>
          </a:xfrm>
          <a:prstGeom prst="rect">
            <a:avLst/>
          </a:prstGeom>
          <a:noFill/>
        </p:spPr>
      </p:pic>
      <p:pic>
        <p:nvPicPr>
          <p:cNvPr id="4101" name="Picture 5" descr="C:\Program Files (x86)\Microsoft Office\MEDIA\CAGCAT10\j0293236.wmf"/>
          <p:cNvPicPr>
            <a:picLocks noChangeAspect="1" noChangeArrowheads="1"/>
          </p:cNvPicPr>
          <p:nvPr/>
        </p:nvPicPr>
        <p:blipFill>
          <a:blip r:embed="rId4" cstate="print"/>
          <a:srcRect/>
          <a:stretch>
            <a:fillRect/>
          </a:stretch>
        </p:blipFill>
        <p:spPr bwMode="auto">
          <a:xfrm>
            <a:off x="899592" y="5157192"/>
            <a:ext cx="1565453" cy="11548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copyright?</a:t>
            </a:r>
            <a:endParaRPr lang="en-CA" dirty="0"/>
          </a:p>
        </p:txBody>
      </p:sp>
      <p:sp>
        <p:nvSpPr>
          <p:cNvPr id="3" name="Content Placeholder 2"/>
          <p:cNvSpPr>
            <a:spLocks noGrp="1"/>
          </p:cNvSpPr>
          <p:nvPr>
            <p:ph sz="quarter" idx="1"/>
          </p:nvPr>
        </p:nvSpPr>
        <p:spPr>
          <a:xfrm>
            <a:off x="457200" y="2011632"/>
            <a:ext cx="7467600" cy="4873752"/>
          </a:xfrm>
        </p:spPr>
        <p:txBody>
          <a:bodyPr>
            <a:normAutofit/>
          </a:bodyPr>
          <a:lstStyle/>
          <a:p>
            <a:r>
              <a:rPr lang="en-CA" dirty="0" smtClean="0"/>
              <a:t>Statute of Anne 1710</a:t>
            </a:r>
          </a:p>
          <a:p>
            <a:pPr lvl="1"/>
            <a:r>
              <a:rPr lang="en-CA" dirty="0" smtClean="0"/>
              <a:t>“An Act for the Encouragement of Learning”</a:t>
            </a:r>
          </a:p>
          <a:p>
            <a:r>
              <a:rPr lang="en-CA" dirty="0" smtClean="0"/>
              <a:t>U.S. Constitution</a:t>
            </a:r>
          </a:p>
          <a:p>
            <a:pPr lvl="1"/>
            <a:r>
              <a:rPr lang="en-CA" dirty="0" smtClean="0"/>
              <a:t>“To promote the progress of science and useful arts, by securing for limited times to authors and inventors the exclusive right to their respective writings and discoveries”</a:t>
            </a:r>
          </a:p>
          <a:p>
            <a:r>
              <a:rPr lang="en-CA" dirty="0" smtClean="0"/>
              <a:t>Rights given to creators</a:t>
            </a:r>
          </a:p>
          <a:p>
            <a:pPr lvl="1"/>
            <a:r>
              <a:rPr lang="en-CA" dirty="0" smtClean="0"/>
              <a:t>Sole right to produce and adapt the work</a:t>
            </a:r>
          </a:p>
          <a:p>
            <a:endParaRPr lang="en-CA" sz="2200" dirty="0" smtClean="0"/>
          </a:p>
          <a:p>
            <a:pPr>
              <a:buNone/>
            </a:pPr>
            <a:r>
              <a:rPr lang="en-CA" sz="1400" dirty="0" smtClean="0"/>
              <a:t>Image by Roland </a:t>
            </a:r>
            <a:r>
              <a:rPr lang="en-CA" sz="1400" dirty="0" err="1" smtClean="0"/>
              <a:t>O’Daniel</a:t>
            </a:r>
            <a:r>
              <a:rPr lang="en-CA" sz="1400" dirty="0" smtClean="0"/>
              <a:t> “</a:t>
            </a:r>
            <a:r>
              <a:rPr lang="en-CA" sz="1400" i="1" dirty="0" smtClean="0"/>
              <a:t>questions” </a:t>
            </a:r>
            <a:r>
              <a:rPr lang="en-CA" sz="1400" dirty="0" smtClean="0">
                <a:hlinkClick r:id="rId3"/>
              </a:rPr>
              <a:t>https://www.flickr.com/photos/rlodan01/4555108439</a:t>
            </a:r>
            <a:r>
              <a:rPr lang="en-CA" sz="1400" dirty="0" smtClean="0"/>
              <a:t> licensed under </a:t>
            </a:r>
            <a:r>
              <a:rPr lang="en-CA" sz="1400" b="1" dirty="0" smtClean="0"/>
              <a:t>CC BY-SA 2.0</a:t>
            </a:r>
          </a:p>
          <a:p>
            <a:pPr>
              <a:buNone/>
            </a:pPr>
            <a:endParaRPr lang="en-CA" sz="1400" dirty="0" smtClean="0"/>
          </a:p>
        </p:txBody>
      </p:sp>
      <p:pic>
        <p:nvPicPr>
          <p:cNvPr id="4" name="Picture 5" descr="C:\Users\Jessica\AppData\Local\Temp\4555108439_c3aba7565b_z.jpg"/>
          <p:cNvPicPr>
            <a:picLocks noChangeAspect="1" noChangeArrowheads="1"/>
          </p:cNvPicPr>
          <p:nvPr/>
        </p:nvPicPr>
        <p:blipFill>
          <a:blip r:embed="rId4" cstate="print"/>
          <a:srcRect/>
          <a:stretch>
            <a:fillRect/>
          </a:stretch>
        </p:blipFill>
        <p:spPr bwMode="auto">
          <a:xfrm>
            <a:off x="5076056" y="360690"/>
            <a:ext cx="2880320" cy="170015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ultiply 4"/>
          <p:cNvSpPr/>
          <p:nvPr/>
        </p:nvSpPr>
        <p:spPr>
          <a:xfrm>
            <a:off x="5292080" y="3501008"/>
            <a:ext cx="2664296" cy="230425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What is protected by copyright?</a:t>
            </a:r>
            <a:endParaRPr lang="en-CA" dirty="0"/>
          </a:p>
        </p:txBody>
      </p:sp>
      <p:sp>
        <p:nvSpPr>
          <p:cNvPr id="3" name="Content Placeholder 2"/>
          <p:cNvSpPr>
            <a:spLocks noGrp="1"/>
          </p:cNvSpPr>
          <p:nvPr>
            <p:ph sz="quarter" idx="1"/>
          </p:nvPr>
        </p:nvSpPr>
        <p:spPr>
          <a:xfrm>
            <a:off x="457200" y="1600200"/>
            <a:ext cx="7467600" cy="3989040"/>
          </a:xfrm>
        </p:spPr>
        <p:txBody>
          <a:bodyPr>
            <a:normAutofit/>
          </a:bodyPr>
          <a:lstStyle/>
          <a:p>
            <a:r>
              <a:rPr lang="en-CA" dirty="0" smtClean="0"/>
              <a:t>Fixed format</a:t>
            </a:r>
          </a:p>
          <a:p>
            <a:r>
              <a:rPr lang="en-CA" dirty="0" smtClean="0"/>
              <a:t>Original work</a:t>
            </a:r>
          </a:p>
          <a:p>
            <a:r>
              <a:rPr lang="en-CA" dirty="0" smtClean="0"/>
              <a:t>Skill and judgement</a:t>
            </a:r>
          </a:p>
          <a:p>
            <a:r>
              <a:rPr lang="en-CA" dirty="0" smtClean="0"/>
              <a:t>Many different formats</a:t>
            </a:r>
          </a:p>
          <a:p>
            <a:pPr lvl="1"/>
            <a:r>
              <a:rPr lang="en-CA" dirty="0" smtClean="0"/>
              <a:t>Literary</a:t>
            </a:r>
          </a:p>
          <a:p>
            <a:pPr lvl="1"/>
            <a:r>
              <a:rPr lang="en-CA" dirty="0" smtClean="0"/>
              <a:t>Musical</a:t>
            </a:r>
          </a:p>
          <a:p>
            <a:pPr lvl="1"/>
            <a:r>
              <a:rPr lang="en-CA" dirty="0" smtClean="0"/>
              <a:t>Artistic</a:t>
            </a:r>
          </a:p>
          <a:p>
            <a:pPr lvl="1"/>
            <a:r>
              <a:rPr lang="en-CA" dirty="0" smtClean="0"/>
              <a:t>Dramatic</a:t>
            </a:r>
          </a:p>
          <a:p>
            <a:pPr lvl="1"/>
            <a:r>
              <a:rPr lang="en-CA" dirty="0" smtClean="0"/>
              <a:t>Performance</a:t>
            </a:r>
          </a:p>
          <a:p>
            <a:endParaRPr lang="en-CA" dirty="0" smtClean="0"/>
          </a:p>
          <a:p>
            <a:endParaRPr lang="en-CA" dirty="0"/>
          </a:p>
        </p:txBody>
      </p:sp>
      <p:sp>
        <p:nvSpPr>
          <p:cNvPr id="4" name="TextBox 3"/>
          <p:cNvSpPr txBox="1"/>
          <p:nvPr/>
        </p:nvSpPr>
        <p:spPr>
          <a:xfrm>
            <a:off x="6012160" y="4005064"/>
            <a:ext cx="1584176" cy="1200329"/>
          </a:xfrm>
          <a:prstGeom prst="rect">
            <a:avLst/>
          </a:prstGeom>
          <a:noFill/>
        </p:spPr>
        <p:txBody>
          <a:bodyPr wrap="square" rtlCol="0">
            <a:spAutoFit/>
          </a:bodyPr>
          <a:lstStyle/>
          <a:p>
            <a:r>
              <a:rPr lang="en-CA" sz="3600" dirty="0" smtClean="0"/>
              <a:t>Facts</a:t>
            </a:r>
          </a:p>
          <a:p>
            <a:r>
              <a:rPr lang="en-CA" sz="3600" dirty="0" smtClean="0"/>
              <a:t>Ideas</a:t>
            </a:r>
            <a:endParaRPr lang="en-CA"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Does it ever end?</a:t>
            </a:r>
            <a:endParaRPr lang="en-CA" dirty="0"/>
          </a:p>
        </p:txBody>
      </p:sp>
      <p:sp>
        <p:nvSpPr>
          <p:cNvPr id="3" name="Content Placeholder 2"/>
          <p:cNvSpPr>
            <a:spLocks noGrp="1"/>
          </p:cNvSpPr>
          <p:nvPr>
            <p:ph sz="quarter" idx="1"/>
          </p:nvPr>
        </p:nvSpPr>
        <p:spPr>
          <a:xfrm>
            <a:off x="457200" y="1600200"/>
            <a:ext cx="7467600" cy="2764904"/>
          </a:xfrm>
        </p:spPr>
        <p:txBody>
          <a:bodyPr/>
          <a:lstStyle/>
          <a:p>
            <a:r>
              <a:rPr lang="en-CA" dirty="0" smtClean="0"/>
              <a:t>Public domain</a:t>
            </a:r>
          </a:p>
          <a:p>
            <a:r>
              <a:rPr lang="en-CA" dirty="0" smtClean="0"/>
              <a:t>Canada life +50 years</a:t>
            </a:r>
          </a:p>
          <a:p>
            <a:r>
              <a:rPr lang="en-CA" dirty="0" smtClean="0"/>
              <a:t>U.S. life +70 years</a:t>
            </a:r>
            <a:endParaRPr lang="en-CA" dirty="0"/>
          </a:p>
        </p:txBody>
      </p:sp>
      <p:sp>
        <p:nvSpPr>
          <p:cNvPr id="4" name="TextBox 3"/>
          <p:cNvSpPr txBox="1"/>
          <p:nvPr/>
        </p:nvSpPr>
        <p:spPr>
          <a:xfrm>
            <a:off x="1187624" y="4653136"/>
            <a:ext cx="6048672" cy="523220"/>
          </a:xfrm>
          <a:prstGeom prst="rect">
            <a:avLst/>
          </a:prstGeom>
          <a:noFill/>
        </p:spPr>
        <p:txBody>
          <a:bodyPr wrap="square" rtlCol="0">
            <a:spAutoFit/>
          </a:bodyPr>
          <a:lstStyle/>
          <a:p>
            <a:r>
              <a:rPr lang="en-CA" sz="2800" dirty="0" smtClean="0"/>
              <a:t>Publicly Available = Public Domain</a:t>
            </a:r>
            <a:endParaRPr lang="en-CA" sz="2800" dirty="0"/>
          </a:p>
        </p:txBody>
      </p:sp>
      <p:cxnSp>
        <p:nvCxnSpPr>
          <p:cNvPr id="7" name="Straight Connector 6"/>
          <p:cNvCxnSpPr/>
          <p:nvPr/>
        </p:nvCxnSpPr>
        <p:spPr>
          <a:xfrm flipH="1">
            <a:off x="4067944" y="4725144"/>
            <a:ext cx="288032" cy="43204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little bit of history</a:t>
            </a:r>
            <a:endParaRPr lang="en-CA" dirty="0"/>
          </a:p>
        </p:txBody>
      </p:sp>
      <p:sp>
        <p:nvSpPr>
          <p:cNvPr id="3" name="Content Placeholder 2"/>
          <p:cNvSpPr>
            <a:spLocks noGrp="1"/>
          </p:cNvSpPr>
          <p:nvPr>
            <p:ph sz="quarter" idx="1"/>
          </p:nvPr>
        </p:nvSpPr>
        <p:spPr>
          <a:xfrm>
            <a:off x="457200" y="1600200"/>
            <a:ext cx="4330824" cy="4873752"/>
          </a:xfrm>
        </p:spPr>
        <p:txBody>
          <a:bodyPr>
            <a:normAutofit/>
          </a:bodyPr>
          <a:lstStyle/>
          <a:p>
            <a:r>
              <a:rPr lang="en-CA" dirty="0" smtClean="0"/>
              <a:t>CCH Case</a:t>
            </a:r>
          </a:p>
          <a:p>
            <a:r>
              <a:rPr lang="en-CA" dirty="0" smtClean="0"/>
              <a:t>Supreme Court </a:t>
            </a:r>
            <a:r>
              <a:rPr lang="en-CA" dirty="0" err="1" smtClean="0"/>
              <a:t>Pentalogy</a:t>
            </a:r>
            <a:endParaRPr lang="en-CA" dirty="0" smtClean="0"/>
          </a:p>
          <a:p>
            <a:pPr lvl="1"/>
            <a:r>
              <a:rPr lang="en-CA" dirty="0" smtClean="0"/>
              <a:t>Alberta (Education)</a:t>
            </a:r>
          </a:p>
          <a:p>
            <a:pPr lvl="1"/>
            <a:r>
              <a:rPr lang="en-CA" dirty="0" smtClean="0"/>
              <a:t>SOCAN v. Bell</a:t>
            </a:r>
          </a:p>
          <a:p>
            <a:pPr lvl="1"/>
            <a:r>
              <a:rPr lang="en-CA" dirty="0" smtClean="0"/>
              <a:t>ESA v. SOCAN</a:t>
            </a:r>
          </a:p>
          <a:p>
            <a:pPr lvl="1"/>
            <a:r>
              <a:rPr lang="en-CA" dirty="0" smtClean="0"/>
              <a:t>Rogers v. SOCAN</a:t>
            </a:r>
          </a:p>
          <a:p>
            <a:pPr lvl="1"/>
            <a:r>
              <a:rPr lang="en-CA" dirty="0" err="1" smtClean="0"/>
              <a:t>RE:Sound</a:t>
            </a:r>
            <a:endParaRPr lang="en-CA" dirty="0" smtClean="0"/>
          </a:p>
          <a:p>
            <a:r>
              <a:rPr lang="en-CA" dirty="0" smtClean="0"/>
              <a:t>Copyright Modernization Act</a:t>
            </a:r>
          </a:p>
          <a:p>
            <a:r>
              <a:rPr lang="en-CA" dirty="0" smtClean="0"/>
              <a:t>Access Copyright licenses and the Copyright Board</a:t>
            </a:r>
          </a:p>
          <a:p>
            <a:r>
              <a:rPr lang="en-CA" dirty="0" smtClean="0"/>
              <a:t>York v. AC case</a:t>
            </a:r>
          </a:p>
          <a:p>
            <a:endParaRPr lang="en-CA" dirty="0"/>
          </a:p>
        </p:txBody>
      </p:sp>
      <p:pic>
        <p:nvPicPr>
          <p:cNvPr id="4" name="Picture 2" descr="C:\Users\Jessica\AppData\Local\Temp\4839454263_a44b447652_b.jpg"/>
          <p:cNvPicPr>
            <a:picLocks noChangeAspect="1" noChangeArrowheads="1"/>
          </p:cNvPicPr>
          <p:nvPr/>
        </p:nvPicPr>
        <p:blipFill>
          <a:blip r:embed="rId3" cstate="print"/>
          <a:srcRect l="7383" r="28019"/>
          <a:stretch>
            <a:fillRect/>
          </a:stretch>
        </p:blipFill>
        <p:spPr bwMode="auto">
          <a:xfrm>
            <a:off x="5364088" y="404664"/>
            <a:ext cx="2520280" cy="2590800"/>
          </a:xfrm>
          <a:prstGeom prst="rect">
            <a:avLst/>
          </a:prstGeom>
          <a:noFill/>
        </p:spPr>
      </p:pic>
      <p:sp>
        <p:nvSpPr>
          <p:cNvPr id="5" name="TextBox 4"/>
          <p:cNvSpPr txBox="1"/>
          <p:nvPr/>
        </p:nvSpPr>
        <p:spPr>
          <a:xfrm>
            <a:off x="4499992" y="3140968"/>
            <a:ext cx="4320480" cy="1231106"/>
          </a:xfrm>
          <a:prstGeom prst="rect">
            <a:avLst/>
          </a:prstGeom>
          <a:noFill/>
        </p:spPr>
        <p:txBody>
          <a:bodyPr wrap="square" rtlCol="0">
            <a:spAutoFit/>
          </a:bodyPr>
          <a:lstStyle/>
          <a:p>
            <a:r>
              <a:rPr lang="en-CA" sz="1400" dirty="0" smtClean="0"/>
              <a:t>Image by </a:t>
            </a:r>
            <a:r>
              <a:rPr lang="en-CA" sz="1400" dirty="0" err="1" smtClean="0"/>
              <a:t>Horia</a:t>
            </a:r>
            <a:r>
              <a:rPr lang="en-CA" sz="1400" dirty="0" smtClean="0"/>
              <a:t> </a:t>
            </a:r>
            <a:r>
              <a:rPr lang="en-CA" sz="1400" dirty="0" err="1" smtClean="0"/>
              <a:t>Varlan</a:t>
            </a:r>
            <a:r>
              <a:rPr lang="en-CA" sz="1400" dirty="0" smtClean="0"/>
              <a:t> “Large copyright sign made of jigsaw puzzle pieces</a:t>
            </a:r>
            <a:r>
              <a:rPr lang="en-CA" sz="1400" i="1" dirty="0" smtClean="0"/>
              <a:t>” </a:t>
            </a:r>
            <a:r>
              <a:rPr lang="en-CA" sz="1400" dirty="0" smtClean="0">
                <a:hlinkClick r:id="rId4"/>
              </a:rPr>
              <a:t>https://www.flickr.com/photos/horiavarlan/4839454263/in/photostream/</a:t>
            </a:r>
            <a:r>
              <a:rPr lang="en-CA" sz="1400" dirty="0" smtClean="0"/>
              <a:t> licensed under </a:t>
            </a:r>
            <a:r>
              <a:rPr lang="en-CA" sz="1400" b="1" dirty="0" smtClean="0"/>
              <a:t>CC BY 2.0</a:t>
            </a:r>
          </a:p>
          <a:p>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Exceptions</a:t>
            </a:r>
            <a:endParaRPr lang="en-CA" dirty="0"/>
          </a:p>
        </p:txBody>
      </p:sp>
      <p:sp>
        <p:nvSpPr>
          <p:cNvPr id="3" name="Content Placeholder 2"/>
          <p:cNvSpPr>
            <a:spLocks noGrp="1"/>
          </p:cNvSpPr>
          <p:nvPr>
            <p:ph sz="quarter" idx="1"/>
          </p:nvPr>
        </p:nvSpPr>
        <p:spPr/>
        <p:txBody>
          <a:bodyPr/>
          <a:lstStyle/>
          <a:p>
            <a:r>
              <a:rPr lang="en-CA" dirty="0" smtClean="0"/>
              <a:t>Libraries, Archives and Museums (LAMs)</a:t>
            </a:r>
          </a:p>
          <a:p>
            <a:r>
              <a:rPr lang="en-CA" dirty="0" smtClean="0"/>
              <a:t>User-Generated Content “YouTube exception”</a:t>
            </a:r>
          </a:p>
          <a:p>
            <a:r>
              <a:rPr lang="en-CA" dirty="0" smtClean="0"/>
              <a:t>Perceptual disabilities</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Fair dealing</a:t>
            </a:r>
            <a:endParaRPr lang="en-CA" dirty="0"/>
          </a:p>
        </p:txBody>
      </p:sp>
      <p:sp>
        <p:nvSpPr>
          <p:cNvPr id="3" name="Content Placeholder 2"/>
          <p:cNvSpPr>
            <a:spLocks noGrp="1"/>
          </p:cNvSpPr>
          <p:nvPr>
            <p:ph sz="quarter" idx="1"/>
          </p:nvPr>
        </p:nvSpPr>
        <p:spPr/>
        <p:txBody>
          <a:bodyPr>
            <a:normAutofit/>
          </a:bodyPr>
          <a:lstStyle/>
          <a:p>
            <a:r>
              <a:rPr lang="en-CA" sz="2800" dirty="0" smtClean="0"/>
              <a:t>2 step test</a:t>
            </a:r>
          </a:p>
          <a:p>
            <a:pPr lvl="1"/>
            <a:r>
              <a:rPr lang="en-CA" sz="2400" dirty="0" smtClean="0"/>
              <a:t>First step : for a purpose stated in the Act</a:t>
            </a:r>
          </a:p>
          <a:p>
            <a:pPr lvl="2"/>
            <a:r>
              <a:rPr lang="en-CA" sz="2000" dirty="0" smtClean="0"/>
              <a:t>Research</a:t>
            </a:r>
          </a:p>
          <a:p>
            <a:pPr lvl="2"/>
            <a:r>
              <a:rPr lang="en-CA" sz="2000" dirty="0" smtClean="0"/>
              <a:t>Private study</a:t>
            </a:r>
          </a:p>
          <a:p>
            <a:pPr lvl="2"/>
            <a:r>
              <a:rPr lang="en-CA" sz="2000" dirty="0" smtClean="0"/>
              <a:t>Criticism</a:t>
            </a:r>
          </a:p>
          <a:p>
            <a:pPr lvl="2"/>
            <a:r>
              <a:rPr lang="en-CA" sz="2000" dirty="0" smtClean="0"/>
              <a:t>Review</a:t>
            </a:r>
          </a:p>
          <a:p>
            <a:pPr lvl="2"/>
            <a:r>
              <a:rPr lang="en-CA" sz="2000" dirty="0" smtClean="0"/>
              <a:t>News reporting</a:t>
            </a:r>
          </a:p>
          <a:p>
            <a:pPr lvl="2"/>
            <a:r>
              <a:rPr lang="en-CA" sz="2000" dirty="0" smtClean="0"/>
              <a:t>Education</a:t>
            </a:r>
          </a:p>
          <a:p>
            <a:pPr lvl="2"/>
            <a:r>
              <a:rPr lang="en-CA" sz="2000" dirty="0" smtClean="0"/>
              <a:t>Satire</a:t>
            </a:r>
          </a:p>
          <a:p>
            <a:pPr lvl="2"/>
            <a:r>
              <a:rPr lang="en-CA" sz="2000" dirty="0" smtClean="0"/>
              <a:t>Parody</a:t>
            </a:r>
            <a:endParaRPr lang="en-CA"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59504"/>
            <a:ext cx="7467600" cy="5449816"/>
          </a:xfrm>
        </p:spPr>
        <p:txBody>
          <a:bodyPr>
            <a:noAutofit/>
          </a:bodyPr>
          <a:lstStyle/>
          <a:p>
            <a:r>
              <a:rPr lang="en-CA" sz="2800" dirty="0" smtClean="0"/>
              <a:t>2</a:t>
            </a:r>
            <a:r>
              <a:rPr lang="en-CA" sz="2800" baseline="30000" dirty="0" smtClean="0"/>
              <a:t>nd</a:t>
            </a:r>
            <a:r>
              <a:rPr lang="en-CA" sz="2800" dirty="0" smtClean="0"/>
              <a:t> step : must be fair</a:t>
            </a:r>
          </a:p>
          <a:p>
            <a:pPr lvl="1"/>
            <a:r>
              <a:rPr lang="en-CA" sz="2400" dirty="0" smtClean="0"/>
              <a:t>6 factors to assess</a:t>
            </a:r>
          </a:p>
          <a:p>
            <a:pPr lvl="2"/>
            <a:r>
              <a:rPr lang="en-CA" sz="2000" dirty="0" smtClean="0"/>
              <a:t>Purpose</a:t>
            </a:r>
          </a:p>
          <a:p>
            <a:pPr lvl="2"/>
            <a:r>
              <a:rPr lang="en-CA" sz="2000" dirty="0" smtClean="0"/>
              <a:t>Amount</a:t>
            </a:r>
          </a:p>
          <a:p>
            <a:pPr lvl="3"/>
            <a:r>
              <a:rPr lang="en-CA" sz="2000" dirty="0" smtClean="0"/>
              <a:t>AUCC and ACCC guidelines</a:t>
            </a:r>
          </a:p>
          <a:p>
            <a:pPr lvl="4"/>
            <a:r>
              <a:rPr lang="en-CA" sz="1800" dirty="0" smtClean="0"/>
              <a:t>Up to 10% of a work</a:t>
            </a:r>
          </a:p>
          <a:p>
            <a:pPr lvl="4"/>
            <a:r>
              <a:rPr lang="en-CA" sz="1800" dirty="0" smtClean="0"/>
              <a:t>One chapter from a book</a:t>
            </a:r>
          </a:p>
          <a:p>
            <a:pPr lvl="4"/>
            <a:r>
              <a:rPr lang="en-CA" sz="1800" dirty="0" smtClean="0"/>
              <a:t>Single article from a periodical</a:t>
            </a:r>
          </a:p>
          <a:p>
            <a:pPr lvl="4"/>
            <a:r>
              <a:rPr lang="en-CA" sz="1800" dirty="0" smtClean="0"/>
              <a:t>An artistic work from a work containing other artistic works</a:t>
            </a:r>
          </a:p>
          <a:p>
            <a:pPr lvl="2"/>
            <a:r>
              <a:rPr lang="en-CA" sz="2000" dirty="0" smtClean="0"/>
              <a:t>Character</a:t>
            </a:r>
          </a:p>
          <a:p>
            <a:pPr lvl="2"/>
            <a:r>
              <a:rPr lang="en-CA" sz="2000" dirty="0" smtClean="0"/>
              <a:t>Alternatives</a:t>
            </a:r>
          </a:p>
          <a:p>
            <a:pPr lvl="2"/>
            <a:r>
              <a:rPr lang="en-CA" sz="2000" dirty="0" smtClean="0"/>
              <a:t>Nature of the work</a:t>
            </a:r>
          </a:p>
          <a:p>
            <a:pPr lvl="2"/>
            <a:r>
              <a:rPr lang="en-CA" sz="2000" dirty="0" smtClean="0"/>
              <a:t>Effect of copying on the work</a:t>
            </a:r>
            <a:endParaRPr lang="en-CA"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27337</TotalTime>
  <Words>939</Words>
  <Application>Microsoft Office PowerPoint</Application>
  <PresentationFormat>On-screen Show (4:3)</PresentationFormat>
  <Paragraphs>172</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Oriel</vt:lpstr>
      <vt:lpstr>Canadian Copyright: An Information Session</vt:lpstr>
      <vt:lpstr>Disclaimer</vt:lpstr>
      <vt:lpstr>What is copyright?</vt:lpstr>
      <vt:lpstr>What is protected by copyright?</vt:lpstr>
      <vt:lpstr>Does it ever end?</vt:lpstr>
      <vt:lpstr>A little bit of history</vt:lpstr>
      <vt:lpstr>Exceptions</vt:lpstr>
      <vt:lpstr>Fair dealing</vt:lpstr>
      <vt:lpstr>Slide 9</vt:lpstr>
      <vt:lpstr>Educational Exceptions</vt:lpstr>
      <vt:lpstr>TPMs and Technological Neutrality</vt:lpstr>
      <vt:lpstr>Licenses</vt:lpstr>
      <vt:lpstr>What if it all goes wrong?</vt:lpstr>
      <vt:lpstr>Alternatives</vt:lpstr>
      <vt:lpstr>Odds and Ends</vt:lpstr>
      <vt:lpstr>Resources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Copyright: An Information Session</dc:title>
  <dc:creator>Jessica</dc:creator>
  <cp:lastModifiedBy>Jessica</cp:lastModifiedBy>
  <cp:revision>193</cp:revision>
  <dcterms:created xsi:type="dcterms:W3CDTF">2014-06-17T01:04:14Z</dcterms:created>
  <dcterms:modified xsi:type="dcterms:W3CDTF">2014-07-06T02:16:12Z</dcterms:modified>
</cp:coreProperties>
</file>